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24"/>
  </p:notesMasterIdLst>
  <p:handoutMasterIdLst>
    <p:handoutMasterId r:id="rId25"/>
  </p:handoutMasterIdLst>
  <p:sldIdLst>
    <p:sldId id="256" r:id="rId2"/>
    <p:sldId id="321" r:id="rId3"/>
    <p:sldId id="322" r:id="rId4"/>
    <p:sldId id="325" r:id="rId5"/>
    <p:sldId id="326" r:id="rId6"/>
    <p:sldId id="259" r:id="rId7"/>
    <p:sldId id="328" r:id="rId8"/>
    <p:sldId id="329" r:id="rId9"/>
    <p:sldId id="330" r:id="rId10"/>
    <p:sldId id="314" r:id="rId11"/>
    <p:sldId id="315" r:id="rId12"/>
    <p:sldId id="320" r:id="rId13"/>
    <p:sldId id="327" r:id="rId14"/>
    <p:sldId id="350" r:id="rId15"/>
    <p:sldId id="333" r:id="rId16"/>
    <p:sldId id="356" r:id="rId17"/>
    <p:sldId id="331" r:id="rId18"/>
    <p:sldId id="352" r:id="rId19"/>
    <p:sldId id="353" r:id="rId20"/>
    <p:sldId id="355" r:id="rId21"/>
    <p:sldId id="357" r:id="rId22"/>
    <p:sldId id="351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nnas01\ccpehome$\ritchie.morrow\NSG\2017-18%20Info\Year-end%20Reports\2017-18%20Year-end%20Rp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nnas01\ccpehome$\ritchie.morrow\NSG\2017-18%20Info\Year-end%20Reports\2017-18%20Year-end%20Rp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nnas01\ccpehome$\ritchie.morrow\NSG\2017-18%20Info\Year-end%20Reports\2017-18%20Year-end%20Rp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nnas01\ccpehome$\ritchie.morrow\NSG\2017-18%20Info\Year-end%20Reports\2017-18%20Year-end%20Rp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nnas01\ccpehome$\ritchie.morrow\NSG\2017-18%20Info\Year-end%20Reports\2017-18%20Year-end%20Rp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nnas01\ccpehome$\ritchie.morrow\NSG\2017-18%20Info\Year-end%20Reports\2017-18%20Year-end%20Rp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nnas01\ccpehome$\ritchie.morrow\NSG\2017-18%20Info\Year-end%20Reports\2017-18%20Year-end%20Rp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nnas01\ccpehome$\ritchie.morrow\NSG\2017-18%20Info\Year-end%20Reports\2017-18%20Year-end%20Rp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nnas01\ccpehome$\ritchie.morrow\NSG\2017-18%20Info\Year-end%20Reports\2017-18%20Year-end%20Rp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nnas01\ccpehome$\ritchie.morrow\NSG\2017-18%20Info\Year-end%20Reports\2017-18%20Year-end%20Rp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2013-14 Nebraska Resident Pell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Eligible Students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NOG Amount Awarded by Sector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Totals!$G$61</c:f>
              <c:strCache>
                <c:ptCount val="1"/>
                <c:pt idx="0">
                  <c:v>Independent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Totals!$H$56:$R$56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Totals!$H$61:$R$61</c:f>
              <c:numCache>
                <c:formatCode>"$"#0.0,,</c:formatCode>
                <c:ptCount val="11"/>
                <c:pt idx="0">
                  <c:v>2471413</c:v>
                </c:pt>
                <c:pt idx="1">
                  <c:v>2580159</c:v>
                </c:pt>
                <c:pt idx="2">
                  <c:v>2733430</c:v>
                </c:pt>
                <c:pt idx="3">
                  <c:v>2940220</c:v>
                </c:pt>
                <c:pt idx="4">
                  <c:v>2777975</c:v>
                </c:pt>
                <c:pt idx="5">
                  <c:v>3016105</c:v>
                </c:pt>
                <c:pt idx="6">
                  <c:v>3136611</c:v>
                </c:pt>
                <c:pt idx="7">
                  <c:v>3149339</c:v>
                </c:pt>
                <c:pt idx="8">
                  <c:v>3278976</c:v>
                </c:pt>
                <c:pt idx="9">
                  <c:v>3390891.5</c:v>
                </c:pt>
                <c:pt idx="10" formatCode="&quot;$&quot;#.0,,">
                  <c:v>3372485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CE-423E-8AE2-3052172DFF91}"/>
            </c:ext>
          </c:extLst>
        </c:ser>
        <c:ser>
          <c:idx val="1"/>
          <c:order val="1"/>
          <c:tx>
            <c:strRef>
              <c:f>Totals!$G$60</c:f>
              <c:strCache>
                <c:ptCount val="1"/>
                <c:pt idx="0">
                  <c:v>Private Career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Totals!$H$56:$R$56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Totals!$H$60:$R$60</c:f>
              <c:numCache>
                <c:formatCode>"$"#0.0,,</c:formatCode>
                <c:ptCount val="11"/>
                <c:pt idx="0">
                  <c:v>2189739.75</c:v>
                </c:pt>
                <c:pt idx="1">
                  <c:v>2106953</c:v>
                </c:pt>
                <c:pt idx="2">
                  <c:v>2583610</c:v>
                </c:pt>
                <c:pt idx="3">
                  <c:v>2428177.6800000002</c:v>
                </c:pt>
                <c:pt idx="4">
                  <c:v>2381631</c:v>
                </c:pt>
                <c:pt idx="5">
                  <c:v>1882074.7</c:v>
                </c:pt>
                <c:pt idx="6">
                  <c:v>1960178</c:v>
                </c:pt>
                <c:pt idx="7">
                  <c:v>1800917</c:v>
                </c:pt>
                <c:pt idx="8">
                  <c:v>1550358</c:v>
                </c:pt>
                <c:pt idx="9">
                  <c:v>866710.5</c:v>
                </c:pt>
                <c:pt idx="10" formatCode="&quot;$&quot;#.0,,">
                  <c:v>1107057.05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CE-423E-8AE2-3052172DFF91}"/>
            </c:ext>
          </c:extLst>
        </c:ser>
        <c:ser>
          <c:idx val="2"/>
          <c:order val="2"/>
          <c:tx>
            <c:strRef>
              <c:f>Totals!$G$59</c:f>
              <c:strCache>
                <c:ptCount val="1"/>
                <c:pt idx="0">
                  <c:v>Comm Colleges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Totals!$H$56:$R$56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Totals!$H$59:$R$59</c:f>
              <c:numCache>
                <c:formatCode>"$"#0.0,,</c:formatCode>
                <c:ptCount val="11"/>
                <c:pt idx="0">
                  <c:v>2036091</c:v>
                </c:pt>
                <c:pt idx="1">
                  <c:v>2042758</c:v>
                </c:pt>
                <c:pt idx="2">
                  <c:v>2415577</c:v>
                </c:pt>
                <c:pt idx="3">
                  <c:v>2801702</c:v>
                </c:pt>
                <c:pt idx="4">
                  <c:v>2787113</c:v>
                </c:pt>
                <c:pt idx="5">
                  <c:v>2667857</c:v>
                </c:pt>
                <c:pt idx="6">
                  <c:v>3187092</c:v>
                </c:pt>
                <c:pt idx="7">
                  <c:v>3066041</c:v>
                </c:pt>
                <c:pt idx="8">
                  <c:v>3100026</c:v>
                </c:pt>
                <c:pt idx="9">
                  <c:v>2928628</c:v>
                </c:pt>
                <c:pt idx="10" formatCode="&quot;$&quot;#.0,,">
                  <c:v>2615351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CE-423E-8AE2-3052172DFF91}"/>
            </c:ext>
          </c:extLst>
        </c:ser>
        <c:ser>
          <c:idx val="3"/>
          <c:order val="3"/>
          <c:tx>
            <c:strRef>
              <c:f>Totals!$G$58</c:f>
              <c:strCache>
                <c:ptCount val="1"/>
                <c:pt idx="0">
                  <c:v>State Colleges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Totals!$H$56:$R$56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Totals!$H$58:$R$58</c:f>
              <c:numCache>
                <c:formatCode>"$"#0.0,,</c:formatCode>
                <c:ptCount val="11"/>
                <c:pt idx="0">
                  <c:v>946143</c:v>
                </c:pt>
                <c:pt idx="1">
                  <c:v>948636</c:v>
                </c:pt>
                <c:pt idx="2">
                  <c:v>1050714</c:v>
                </c:pt>
                <c:pt idx="3">
                  <c:v>1036524</c:v>
                </c:pt>
                <c:pt idx="4">
                  <c:v>924586</c:v>
                </c:pt>
                <c:pt idx="5">
                  <c:v>985819</c:v>
                </c:pt>
                <c:pt idx="6">
                  <c:v>1109418</c:v>
                </c:pt>
                <c:pt idx="7">
                  <c:v>1182964</c:v>
                </c:pt>
                <c:pt idx="8">
                  <c:v>1172019</c:v>
                </c:pt>
                <c:pt idx="9">
                  <c:v>1278525</c:v>
                </c:pt>
                <c:pt idx="10" formatCode="&quot;$&quot;#.0,,">
                  <c:v>1288630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CE-423E-8AE2-3052172DFF91}"/>
            </c:ext>
          </c:extLst>
        </c:ser>
        <c:ser>
          <c:idx val="4"/>
          <c:order val="4"/>
          <c:tx>
            <c:strRef>
              <c:f>Totals!$G$57</c:f>
              <c:strCache>
                <c:ptCount val="1"/>
                <c:pt idx="0">
                  <c:v>Univ. of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Totals!$H$56:$R$56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Totals!$H$57:$R$57</c:f>
              <c:numCache>
                <c:formatCode>"$"#0.0,,</c:formatCode>
                <c:ptCount val="11"/>
                <c:pt idx="0">
                  <c:v>4778437.22</c:v>
                </c:pt>
                <c:pt idx="1">
                  <c:v>4932878</c:v>
                </c:pt>
                <c:pt idx="2">
                  <c:v>5309722</c:v>
                </c:pt>
                <c:pt idx="3">
                  <c:v>5741039</c:v>
                </c:pt>
                <c:pt idx="4">
                  <c:v>5806906</c:v>
                </c:pt>
                <c:pt idx="5">
                  <c:v>6633642</c:v>
                </c:pt>
                <c:pt idx="6">
                  <c:v>7026419</c:v>
                </c:pt>
                <c:pt idx="7">
                  <c:v>7256011</c:v>
                </c:pt>
                <c:pt idx="8">
                  <c:v>7732539</c:v>
                </c:pt>
                <c:pt idx="9">
                  <c:v>8424992.5</c:v>
                </c:pt>
                <c:pt idx="10" formatCode="&quot;$&quot;#.0,,">
                  <c:v>9008975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CE-423E-8AE2-3052172DF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67606528"/>
        <c:axId val="167620608"/>
      </c:barChart>
      <c:lineChart>
        <c:grouping val="standard"/>
        <c:varyColors val="0"/>
        <c:ser>
          <c:idx val="5"/>
          <c:order val="5"/>
          <c:tx>
            <c:strRef>
              <c:f>Totals!$G$62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Totals!$H$56:$R$56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Totals!$H$62:$R$62</c:f>
              <c:numCache>
                <c:formatCode>"$"#0.0,,</c:formatCode>
                <c:ptCount val="11"/>
                <c:pt idx="0">
                  <c:v>12421823.969999999</c:v>
                </c:pt>
                <c:pt idx="1">
                  <c:v>12611384</c:v>
                </c:pt>
                <c:pt idx="2">
                  <c:v>14093053</c:v>
                </c:pt>
                <c:pt idx="3">
                  <c:v>14947662.68</c:v>
                </c:pt>
                <c:pt idx="4">
                  <c:v>14678211</c:v>
                </c:pt>
                <c:pt idx="5">
                  <c:v>15185497.699999999</c:v>
                </c:pt>
                <c:pt idx="6">
                  <c:v>16419718</c:v>
                </c:pt>
                <c:pt idx="7">
                  <c:v>16455272</c:v>
                </c:pt>
                <c:pt idx="8">
                  <c:v>16833918</c:v>
                </c:pt>
                <c:pt idx="9">
                  <c:v>16889747.5</c:v>
                </c:pt>
                <c:pt idx="10" formatCode="&quot;$&quot;#.0,,">
                  <c:v>17392498.050000001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1CE-423E-8AE2-3052172DF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606528"/>
        <c:axId val="167620608"/>
      </c:lineChart>
      <c:catAx>
        <c:axId val="167606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7620608"/>
        <c:crosses val="autoZero"/>
        <c:auto val="1"/>
        <c:lblAlgn val="ctr"/>
        <c:lblOffset val="100"/>
        <c:noMultiLvlLbl val="0"/>
      </c:catAx>
      <c:valAx>
        <c:axId val="1676206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Dollars in Millions</a:t>
                </a:r>
              </a:p>
            </c:rich>
          </c:tx>
          <c:overlay val="0"/>
        </c:title>
        <c:numFmt formatCode="&quot;$&quot;#0.0,," sourceLinked="1"/>
        <c:majorTickMark val="none"/>
        <c:minorTickMark val="none"/>
        <c:tickLblPos val="nextTo"/>
        <c:crossAx val="1676065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sz="1400" b="1">
                <a:latin typeface="Arial" pitchFamily="34" charset="0"/>
                <a:cs typeface="Arial" pitchFamily="34" charset="0"/>
              </a:rPr>
              <a:t>NOG Funding by Source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Totals!$A$84</c:f>
              <c:strCache>
                <c:ptCount val="1"/>
                <c:pt idx="0">
                  <c:v>General Funds</c:v>
                </c:pt>
              </c:strCache>
            </c:strRef>
          </c:tx>
          <c:invertIfNegative val="0"/>
          <c:cat>
            <c:strRef>
              <c:f>Totals!$B$83:$L$83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Totals!$B$84:$L$84</c:f>
              <c:numCache>
                <c:formatCode>"$"#.0,,</c:formatCode>
                <c:ptCount val="11"/>
                <c:pt idx="0">
                  <c:v>6700000</c:v>
                </c:pt>
                <c:pt idx="1">
                  <c:v>6700000</c:v>
                </c:pt>
                <c:pt idx="2">
                  <c:v>6600000</c:v>
                </c:pt>
                <c:pt idx="3">
                  <c:v>6400000</c:v>
                </c:pt>
                <c:pt idx="4">
                  <c:v>6400000</c:v>
                </c:pt>
                <c:pt idx="5">
                  <c:v>6418154</c:v>
                </c:pt>
                <c:pt idx="6">
                  <c:v>6668156</c:v>
                </c:pt>
                <c:pt idx="7">
                  <c:v>6668156</c:v>
                </c:pt>
                <c:pt idx="8">
                  <c:v>6868156</c:v>
                </c:pt>
                <c:pt idx="9">
                  <c:v>6868156</c:v>
                </c:pt>
                <c:pt idx="10">
                  <c:v>6686179.0499999998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C8-4FF1-93ED-E8E8CC15B0E0}"/>
            </c:ext>
          </c:extLst>
        </c:ser>
        <c:ser>
          <c:idx val="1"/>
          <c:order val="1"/>
          <c:tx>
            <c:strRef>
              <c:f>Totals!$A$85</c:f>
              <c:strCache>
                <c:ptCount val="1"/>
                <c:pt idx="0">
                  <c:v>Lottery Funds</c:v>
                </c:pt>
              </c:strCache>
            </c:strRef>
          </c:tx>
          <c:invertIfNegative val="0"/>
          <c:cat>
            <c:strRef>
              <c:f>Totals!$B$83:$L$83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Totals!$B$85:$L$85</c:f>
              <c:numCache>
                <c:formatCode>"$"#.0,,</c:formatCode>
                <c:ptCount val="11"/>
                <c:pt idx="0">
                  <c:v>5200000</c:v>
                </c:pt>
                <c:pt idx="1">
                  <c:v>5400000</c:v>
                </c:pt>
                <c:pt idx="2">
                  <c:v>7000000</c:v>
                </c:pt>
                <c:pt idx="3">
                  <c:v>7900000</c:v>
                </c:pt>
                <c:pt idx="4">
                  <c:v>8300000</c:v>
                </c:pt>
                <c:pt idx="5">
                  <c:v>8804830</c:v>
                </c:pt>
                <c:pt idx="6">
                  <c:v>9779888</c:v>
                </c:pt>
                <c:pt idx="7">
                  <c:v>9800000</c:v>
                </c:pt>
                <c:pt idx="8">
                  <c:v>9993848</c:v>
                </c:pt>
                <c:pt idx="9">
                  <c:v>10021592</c:v>
                </c:pt>
                <c:pt idx="10">
                  <c:v>10717509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C8-4FF1-93ED-E8E8CC15B0E0}"/>
            </c:ext>
          </c:extLst>
        </c:ser>
        <c:ser>
          <c:idx val="2"/>
          <c:order val="2"/>
          <c:tx>
            <c:strRef>
              <c:f>Totals!$A$86</c:f>
              <c:strCache>
                <c:ptCount val="1"/>
                <c:pt idx="0">
                  <c:v>Federal Funds</c:v>
                </c:pt>
              </c:strCache>
            </c:strRef>
          </c:tx>
          <c:invertIfNegative val="0"/>
          <c:cat>
            <c:strRef>
              <c:f>Totals!$B$83:$L$83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Totals!$B$86:$L$86</c:f>
              <c:numCache>
                <c:formatCode>"$"#.0,,</c:formatCode>
                <c:ptCount val="11"/>
                <c:pt idx="0">
                  <c:v>500000</c:v>
                </c:pt>
                <c:pt idx="1">
                  <c:v>500000</c:v>
                </c:pt>
                <c:pt idx="2">
                  <c:v>500000</c:v>
                </c:pt>
                <c:pt idx="3">
                  <c:v>600000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C8-4FF1-93ED-E8E8CC15B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68067072"/>
        <c:axId val="168068608"/>
      </c:barChart>
      <c:lineChart>
        <c:grouping val="standard"/>
        <c:varyColors val="0"/>
        <c:ser>
          <c:idx val="3"/>
          <c:order val="3"/>
          <c:tx>
            <c:strRef>
              <c:f>Totals!$A$87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Totals!$B$83:$L$83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Totals!$B$87:$L$87</c:f>
              <c:numCache>
                <c:formatCode>"$"#.0,,</c:formatCode>
                <c:ptCount val="11"/>
                <c:pt idx="0">
                  <c:v>12400000</c:v>
                </c:pt>
                <c:pt idx="1">
                  <c:v>12600000</c:v>
                </c:pt>
                <c:pt idx="2">
                  <c:v>14100000</c:v>
                </c:pt>
                <c:pt idx="3">
                  <c:v>14900000</c:v>
                </c:pt>
                <c:pt idx="4">
                  <c:v>14700000</c:v>
                </c:pt>
                <c:pt idx="5">
                  <c:v>15222984</c:v>
                </c:pt>
                <c:pt idx="6">
                  <c:v>16448044</c:v>
                </c:pt>
                <c:pt idx="7">
                  <c:v>16468156</c:v>
                </c:pt>
                <c:pt idx="8">
                  <c:v>16862004</c:v>
                </c:pt>
                <c:pt idx="9">
                  <c:v>16889748</c:v>
                </c:pt>
                <c:pt idx="10">
                  <c:v>17403688.050000001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C8-4FF1-93ED-E8E8CC15B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067072"/>
        <c:axId val="168068608"/>
      </c:lineChart>
      <c:catAx>
        <c:axId val="168067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8068608"/>
        <c:crosses val="autoZero"/>
        <c:auto val="1"/>
        <c:lblAlgn val="ctr"/>
        <c:lblOffset val="100"/>
        <c:noMultiLvlLbl val="0"/>
      </c:catAx>
      <c:valAx>
        <c:axId val="1680686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Dollars in Millions</a:t>
                </a:r>
              </a:p>
            </c:rich>
          </c:tx>
          <c:overlay val="0"/>
        </c:title>
        <c:numFmt formatCode="&quot;$&quot;#.0,," sourceLinked="1"/>
        <c:majorTickMark val="none"/>
        <c:minorTickMark val="none"/>
        <c:tickLblPos val="nextTo"/>
        <c:crossAx val="1680670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2017-18 Nebraska Resident Pell Grant-Eligible Students by Sector</a:t>
            </a:r>
            <a:endParaRPr lang="en-US" sz="1200" b="1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b="1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(percentage is of total enrollment)</a:t>
            </a:r>
            <a:endParaRPr lang="en-US" sz="1200" b="1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'Unmet Need'!$E$55</c:f>
              <c:strCache>
                <c:ptCount val="1"/>
                <c:pt idx="0">
                  <c:v>Pell Eligible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79-46C7-825C-1211821DD1C1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79-46C7-825C-1211821DD1C1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79-46C7-825C-1211821DD1C1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79-46C7-825C-1211821DD1C1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879-46C7-825C-1211821DD1C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C0000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879-46C7-825C-1211821DD1C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879-46C7-825C-1211821DD1C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00B05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879-46C7-825C-1211821DD1C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2879-46C7-825C-1211821DD1C1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7030A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2879-46C7-825C-1211821DD1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'Unmet Need'!$A$56:$A$60</c:f>
              <c:strCache>
                <c:ptCount val="5"/>
                <c:pt idx="0">
                  <c:v>Univ. of NE</c:v>
                </c:pt>
                <c:pt idx="1">
                  <c:v>State Colleges</c:v>
                </c:pt>
                <c:pt idx="2">
                  <c:v>Comm Colleges</c:v>
                </c:pt>
                <c:pt idx="3">
                  <c:v>Private Career</c:v>
                </c:pt>
                <c:pt idx="4">
                  <c:v>Independent</c:v>
                </c:pt>
              </c:strCache>
            </c:strRef>
          </c:cat>
          <c:val>
            <c:numRef>
              <c:f>'Unmet Need'!$E$56:$E$60</c:f>
              <c:numCache>
                <c:formatCode>#,##0</c:formatCode>
                <c:ptCount val="5"/>
                <c:pt idx="0">
                  <c:v>10670</c:v>
                </c:pt>
                <c:pt idx="1">
                  <c:v>1805</c:v>
                </c:pt>
                <c:pt idx="2">
                  <c:v>13032</c:v>
                </c:pt>
                <c:pt idx="3">
                  <c:v>1174</c:v>
                </c:pt>
                <c:pt idx="4">
                  <c:v>4170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79-46C7-825C-1211821DD1C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/>
              <a:t>Nebraska Resident Pell Grant-Eligible Students by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'Unmet Need'!$A$121</c:f>
              <c:strCache>
                <c:ptCount val="1"/>
                <c:pt idx="0">
                  <c:v>Independent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'Unmet Need'!$B$116:$L$116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Need'!$B$121:$L$121</c:f>
              <c:numCache>
                <c:formatCode>#,##0</c:formatCode>
                <c:ptCount val="11"/>
                <c:pt idx="0">
                  <c:v>4045</c:v>
                </c:pt>
                <c:pt idx="1">
                  <c:v>3859</c:v>
                </c:pt>
                <c:pt idx="2">
                  <c:v>5297</c:v>
                </c:pt>
                <c:pt idx="3">
                  <c:v>5467</c:v>
                </c:pt>
                <c:pt idx="4">
                  <c:v>5489</c:v>
                </c:pt>
                <c:pt idx="5">
                  <c:v>5464</c:v>
                </c:pt>
                <c:pt idx="6">
                  <c:v>5194</c:v>
                </c:pt>
                <c:pt idx="7">
                  <c:v>4799</c:v>
                </c:pt>
                <c:pt idx="8">
                  <c:v>4681</c:v>
                </c:pt>
                <c:pt idx="9">
                  <c:v>4270</c:v>
                </c:pt>
                <c:pt idx="10">
                  <c:v>4170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B9-4837-83C1-E4692D6722F9}"/>
            </c:ext>
          </c:extLst>
        </c:ser>
        <c:ser>
          <c:idx val="3"/>
          <c:order val="1"/>
          <c:tx>
            <c:strRef>
              <c:f>'Unmet Need'!$A$120</c:f>
              <c:strCache>
                <c:ptCount val="1"/>
                <c:pt idx="0">
                  <c:v>Private Career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'Unmet Need'!$B$116:$L$116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Need'!$B$120:$L$120</c:f>
              <c:numCache>
                <c:formatCode>#,##0</c:formatCode>
                <c:ptCount val="11"/>
                <c:pt idx="0">
                  <c:v>3430</c:v>
                </c:pt>
                <c:pt idx="1">
                  <c:v>3717</c:v>
                </c:pt>
                <c:pt idx="2">
                  <c:v>4877</c:v>
                </c:pt>
                <c:pt idx="3">
                  <c:v>4555</c:v>
                </c:pt>
                <c:pt idx="4">
                  <c:v>4298</c:v>
                </c:pt>
                <c:pt idx="5">
                  <c:v>3607</c:v>
                </c:pt>
                <c:pt idx="6">
                  <c:v>3504</c:v>
                </c:pt>
                <c:pt idx="7">
                  <c:v>3168</c:v>
                </c:pt>
                <c:pt idx="8">
                  <c:v>2009</c:v>
                </c:pt>
                <c:pt idx="9">
                  <c:v>1674</c:v>
                </c:pt>
                <c:pt idx="10">
                  <c:v>1174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B9-4837-83C1-E4692D6722F9}"/>
            </c:ext>
          </c:extLst>
        </c:ser>
        <c:ser>
          <c:idx val="2"/>
          <c:order val="2"/>
          <c:tx>
            <c:strRef>
              <c:f>'Unmet Need'!$A$119</c:f>
              <c:strCache>
                <c:ptCount val="1"/>
                <c:pt idx="0">
                  <c:v>Comm Colleges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'Unmet Need'!$B$116:$L$116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Need'!$B$119:$L$119</c:f>
              <c:numCache>
                <c:formatCode>#,##0</c:formatCode>
                <c:ptCount val="11"/>
                <c:pt idx="0">
                  <c:v>11115</c:v>
                </c:pt>
                <c:pt idx="1">
                  <c:v>12240</c:v>
                </c:pt>
                <c:pt idx="2">
                  <c:v>16911</c:v>
                </c:pt>
                <c:pt idx="3">
                  <c:v>21521</c:v>
                </c:pt>
                <c:pt idx="4">
                  <c:v>22043</c:v>
                </c:pt>
                <c:pt idx="5">
                  <c:v>21548</c:v>
                </c:pt>
                <c:pt idx="6">
                  <c:v>20433</c:v>
                </c:pt>
                <c:pt idx="7">
                  <c:v>20132</c:v>
                </c:pt>
                <c:pt idx="8">
                  <c:v>17019</c:v>
                </c:pt>
                <c:pt idx="9">
                  <c:v>13861</c:v>
                </c:pt>
                <c:pt idx="10">
                  <c:v>13032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B9-4837-83C1-E4692D6722F9}"/>
            </c:ext>
          </c:extLst>
        </c:ser>
        <c:ser>
          <c:idx val="1"/>
          <c:order val="3"/>
          <c:tx>
            <c:strRef>
              <c:f>'Unmet Need'!$A$118</c:f>
              <c:strCache>
                <c:ptCount val="1"/>
                <c:pt idx="0">
                  <c:v>State Colleges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'Unmet Need'!$B$116:$L$116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Need'!$B$118:$L$118</c:f>
              <c:numCache>
                <c:formatCode>#,##0</c:formatCode>
                <c:ptCount val="11"/>
                <c:pt idx="0">
                  <c:v>1994</c:v>
                </c:pt>
                <c:pt idx="1">
                  <c:v>1966</c:v>
                </c:pt>
                <c:pt idx="2">
                  <c:v>2246</c:v>
                </c:pt>
                <c:pt idx="3">
                  <c:v>2580</c:v>
                </c:pt>
                <c:pt idx="4">
                  <c:v>2304</c:v>
                </c:pt>
                <c:pt idx="5">
                  <c:v>2296</c:v>
                </c:pt>
                <c:pt idx="6">
                  <c:v>2177</c:v>
                </c:pt>
                <c:pt idx="7">
                  <c:v>2135</c:v>
                </c:pt>
                <c:pt idx="8">
                  <c:v>1944</c:v>
                </c:pt>
                <c:pt idx="9">
                  <c:v>1824</c:v>
                </c:pt>
                <c:pt idx="10">
                  <c:v>1805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B9-4837-83C1-E4692D6722F9}"/>
            </c:ext>
          </c:extLst>
        </c:ser>
        <c:ser>
          <c:idx val="0"/>
          <c:order val="4"/>
          <c:tx>
            <c:strRef>
              <c:f>'Unmet Need'!$A$117</c:f>
              <c:strCache>
                <c:ptCount val="1"/>
                <c:pt idx="0">
                  <c:v>Univ. of 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'Unmet Need'!$B$116:$L$116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Need'!$B$117:$L$117</c:f>
              <c:numCache>
                <c:formatCode>#,##0</c:formatCode>
                <c:ptCount val="11"/>
                <c:pt idx="0">
                  <c:v>7487</c:v>
                </c:pt>
                <c:pt idx="1">
                  <c:v>7499</c:v>
                </c:pt>
                <c:pt idx="2">
                  <c:v>8750</c:v>
                </c:pt>
                <c:pt idx="3">
                  <c:v>10353</c:v>
                </c:pt>
                <c:pt idx="4">
                  <c:v>10694</c:v>
                </c:pt>
                <c:pt idx="5">
                  <c:v>10437</c:v>
                </c:pt>
                <c:pt idx="6">
                  <c:v>10378</c:v>
                </c:pt>
                <c:pt idx="7">
                  <c:v>10387</c:v>
                </c:pt>
                <c:pt idx="8">
                  <c:v>10155</c:v>
                </c:pt>
                <c:pt idx="9">
                  <c:v>10011</c:v>
                </c:pt>
                <c:pt idx="10">
                  <c:v>10670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B9-4837-83C1-E4692D6722F9}"/>
            </c:ext>
          </c:extLst>
        </c:ser>
        <c:ser>
          <c:idx val="5"/>
          <c:order val="5"/>
          <c:tx>
            <c:strRef>
              <c:f>'Unmet Need'!$A$122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'Unmet Need'!$B$116:$L$116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Need'!$B$122:$L$122</c:f>
              <c:numCache>
                <c:formatCode>#,##0</c:formatCode>
                <c:ptCount val="11"/>
                <c:pt idx="0">
                  <c:v>28071</c:v>
                </c:pt>
                <c:pt idx="1">
                  <c:v>29281</c:v>
                </c:pt>
                <c:pt idx="2">
                  <c:v>38081</c:v>
                </c:pt>
                <c:pt idx="3">
                  <c:v>44476</c:v>
                </c:pt>
                <c:pt idx="4">
                  <c:v>44828</c:v>
                </c:pt>
                <c:pt idx="5">
                  <c:v>43352</c:v>
                </c:pt>
                <c:pt idx="6">
                  <c:v>41686</c:v>
                </c:pt>
                <c:pt idx="7">
                  <c:v>40621</c:v>
                </c:pt>
                <c:pt idx="8">
                  <c:v>35808</c:v>
                </c:pt>
                <c:pt idx="9">
                  <c:v>31640</c:v>
                </c:pt>
                <c:pt idx="10">
                  <c:v>30851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B9-4837-83C1-E4692D672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49552936"/>
        <c:axId val="1149553264"/>
      </c:barChart>
      <c:catAx>
        <c:axId val="114955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49553264"/>
        <c:crosses val="autoZero"/>
        <c:auto val="1"/>
        <c:lblAlgn val="ctr"/>
        <c:lblOffset val="100"/>
        <c:noMultiLvlLbl val="0"/>
      </c:catAx>
      <c:valAx>
        <c:axId val="1149553264"/>
        <c:scaling>
          <c:orientation val="minMax"/>
          <c:max val="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Number of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49552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2017-18 Unmet Need of Pell Grant-Eligible Students</a:t>
            </a:r>
          </a:p>
          <a:p>
            <a:pPr>
              <a:defRPr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(percentage is of total amount)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'Unmet Need'!$B$55</c:f>
              <c:strCache>
                <c:ptCount val="1"/>
                <c:pt idx="0">
                  <c:v>Unmet Need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47-429F-B974-85C46C459EDC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47-429F-B974-85C46C459ED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47-429F-B974-85C46C459EDC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D47-429F-B974-85C46C459EDC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D47-429F-B974-85C46C459ED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spc="0" baseline="0">
                      <a:solidFill>
                        <a:srgbClr val="C0000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D47-429F-B974-85C46C459ED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spc="0" baseline="0">
                      <a:solidFill>
                        <a:srgbClr val="0070C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D47-429F-B974-85C46C459ED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spc="0" baseline="0">
                      <a:solidFill>
                        <a:srgbClr val="00B05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D47-429F-B974-85C46C459ED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spc="0" baseline="0">
                      <a:solidFill>
                        <a:schemeClr val="accent6">
                          <a:lumMod val="75000"/>
                        </a:schemeClr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4D47-429F-B974-85C46C459ED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spc="0" baseline="0">
                      <a:solidFill>
                        <a:srgbClr val="7030A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4D47-429F-B974-85C46C459E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spc="0" baseline="0">
                    <a:solidFill>
                      <a:schemeClr val="accent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'Unmet Need'!$A$56:$A$60</c:f>
              <c:strCache>
                <c:ptCount val="5"/>
                <c:pt idx="0">
                  <c:v>Univ. of NE</c:v>
                </c:pt>
                <c:pt idx="1">
                  <c:v>State Colleges</c:v>
                </c:pt>
                <c:pt idx="2">
                  <c:v>Comm Colleges</c:v>
                </c:pt>
                <c:pt idx="3">
                  <c:v>Private Career</c:v>
                </c:pt>
                <c:pt idx="4">
                  <c:v>Independent</c:v>
                </c:pt>
              </c:strCache>
            </c:strRef>
          </c:cat>
          <c:val>
            <c:numRef>
              <c:f>'Unmet Need'!$B$56:$B$60</c:f>
              <c:numCache>
                <c:formatCode>"$"#,##0</c:formatCode>
                <c:ptCount val="5"/>
                <c:pt idx="0">
                  <c:v>62113018.890000001</c:v>
                </c:pt>
                <c:pt idx="1">
                  <c:v>5090856</c:v>
                </c:pt>
                <c:pt idx="2">
                  <c:v>72609750</c:v>
                </c:pt>
                <c:pt idx="3">
                  <c:v>7391682.5799999991</c:v>
                </c:pt>
                <c:pt idx="4">
                  <c:v>37797648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D47-429F-B974-85C46C459ED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/>
              <a:t>Nebraska Resident Pell Grant-Eligible Unmet Need by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'Unmet Need'!$A$89</c:f>
              <c:strCache>
                <c:ptCount val="1"/>
                <c:pt idx="0">
                  <c:v>Independent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'Unmet Need'!$B$84:$L$84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Need'!$B$89:$L$89</c:f>
              <c:numCache>
                <c:formatCode>"$"#.0,,</c:formatCode>
                <c:ptCount val="11"/>
                <c:pt idx="0">
                  <c:v>29500000</c:v>
                </c:pt>
                <c:pt idx="1">
                  <c:v>27100000</c:v>
                </c:pt>
                <c:pt idx="2">
                  <c:v>19300000</c:v>
                </c:pt>
                <c:pt idx="3">
                  <c:v>50600000</c:v>
                </c:pt>
                <c:pt idx="4">
                  <c:v>53500000</c:v>
                </c:pt>
                <c:pt idx="5">
                  <c:v>41400000</c:v>
                </c:pt>
                <c:pt idx="6">
                  <c:v>46400000</c:v>
                </c:pt>
                <c:pt idx="7">
                  <c:v>45784509.200000003</c:v>
                </c:pt>
                <c:pt idx="8">
                  <c:v>54866349.329999998</c:v>
                </c:pt>
                <c:pt idx="9">
                  <c:v>38628307.509999998</c:v>
                </c:pt>
                <c:pt idx="10">
                  <c:v>37797648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7F-4079-8E46-D56F2624946E}"/>
            </c:ext>
          </c:extLst>
        </c:ser>
        <c:ser>
          <c:idx val="3"/>
          <c:order val="1"/>
          <c:tx>
            <c:strRef>
              <c:f>'Unmet Need'!$A$88</c:f>
              <c:strCache>
                <c:ptCount val="1"/>
                <c:pt idx="0">
                  <c:v>Private Career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'Unmet Need'!$B$84:$L$84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Need'!$B$88:$L$88</c:f>
              <c:numCache>
                <c:formatCode>"$"#.0,,</c:formatCode>
                <c:ptCount val="11"/>
                <c:pt idx="0">
                  <c:v>29600000</c:v>
                </c:pt>
                <c:pt idx="1">
                  <c:v>55500000</c:v>
                </c:pt>
                <c:pt idx="2">
                  <c:v>78600000</c:v>
                </c:pt>
                <c:pt idx="3">
                  <c:v>76600000</c:v>
                </c:pt>
                <c:pt idx="4">
                  <c:v>49600000</c:v>
                </c:pt>
                <c:pt idx="5">
                  <c:v>42600000</c:v>
                </c:pt>
                <c:pt idx="6">
                  <c:v>34800000</c:v>
                </c:pt>
                <c:pt idx="7">
                  <c:v>30469069.23</c:v>
                </c:pt>
                <c:pt idx="8">
                  <c:v>19964051.469999999</c:v>
                </c:pt>
                <c:pt idx="9">
                  <c:v>15778058.77</c:v>
                </c:pt>
                <c:pt idx="10">
                  <c:v>7391682.5799999991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7F-4079-8E46-D56F2624946E}"/>
            </c:ext>
          </c:extLst>
        </c:ser>
        <c:ser>
          <c:idx val="2"/>
          <c:order val="2"/>
          <c:tx>
            <c:strRef>
              <c:f>'Unmet Need'!$A$87</c:f>
              <c:strCache>
                <c:ptCount val="1"/>
                <c:pt idx="0">
                  <c:v>Community Colleges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'Unmet Need'!$B$84:$L$84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Need'!$B$87:$L$87</c:f>
              <c:numCache>
                <c:formatCode>"$"#.0,,</c:formatCode>
                <c:ptCount val="11"/>
                <c:pt idx="0">
                  <c:v>50400000</c:v>
                </c:pt>
                <c:pt idx="1">
                  <c:v>48400000</c:v>
                </c:pt>
                <c:pt idx="2">
                  <c:v>34000000</c:v>
                </c:pt>
                <c:pt idx="3">
                  <c:v>78700000</c:v>
                </c:pt>
                <c:pt idx="4">
                  <c:v>75800000</c:v>
                </c:pt>
                <c:pt idx="5">
                  <c:v>89900000</c:v>
                </c:pt>
                <c:pt idx="6">
                  <c:v>104900000</c:v>
                </c:pt>
                <c:pt idx="7">
                  <c:v>91956948.459999993</c:v>
                </c:pt>
                <c:pt idx="8">
                  <c:v>71242482.659999996</c:v>
                </c:pt>
                <c:pt idx="9">
                  <c:v>73344841.840000004</c:v>
                </c:pt>
                <c:pt idx="10">
                  <c:v>72609750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7F-4079-8E46-D56F2624946E}"/>
            </c:ext>
          </c:extLst>
        </c:ser>
        <c:ser>
          <c:idx val="1"/>
          <c:order val="3"/>
          <c:tx>
            <c:strRef>
              <c:f>'Unmet Need'!$A$86</c:f>
              <c:strCache>
                <c:ptCount val="1"/>
                <c:pt idx="0">
                  <c:v>State Colleges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'Unmet Need'!$B$84:$L$84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Need'!$B$86:$L$86</c:f>
              <c:numCache>
                <c:formatCode>"$"#.0,,</c:formatCode>
                <c:ptCount val="11"/>
                <c:pt idx="0">
                  <c:v>2800000</c:v>
                </c:pt>
                <c:pt idx="1">
                  <c:v>2600000</c:v>
                </c:pt>
                <c:pt idx="2">
                  <c:v>2300000</c:v>
                </c:pt>
                <c:pt idx="3">
                  <c:v>5100000</c:v>
                </c:pt>
                <c:pt idx="4">
                  <c:v>4300000</c:v>
                </c:pt>
                <c:pt idx="5">
                  <c:v>4400000</c:v>
                </c:pt>
                <c:pt idx="6">
                  <c:v>4900000</c:v>
                </c:pt>
                <c:pt idx="7">
                  <c:v>6102017.75</c:v>
                </c:pt>
                <c:pt idx="8">
                  <c:v>4888518.05</c:v>
                </c:pt>
                <c:pt idx="9">
                  <c:v>5344981</c:v>
                </c:pt>
                <c:pt idx="10">
                  <c:v>5090856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7F-4079-8E46-D56F2624946E}"/>
            </c:ext>
          </c:extLst>
        </c:ser>
        <c:ser>
          <c:idx val="0"/>
          <c:order val="4"/>
          <c:tx>
            <c:strRef>
              <c:f>'Unmet Need'!$A$85</c:f>
              <c:strCache>
                <c:ptCount val="1"/>
                <c:pt idx="0">
                  <c:v>Univ. of 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'Unmet Need'!$B$84:$L$84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Need'!$B$85:$L$85</c:f>
              <c:numCache>
                <c:formatCode>"$"#.0,,</c:formatCode>
                <c:ptCount val="11"/>
                <c:pt idx="0">
                  <c:v>20900000</c:v>
                </c:pt>
                <c:pt idx="1">
                  <c:v>18200000</c:v>
                </c:pt>
                <c:pt idx="2">
                  <c:v>18700000</c:v>
                </c:pt>
                <c:pt idx="3">
                  <c:v>31800000</c:v>
                </c:pt>
                <c:pt idx="4">
                  <c:v>34100000</c:v>
                </c:pt>
                <c:pt idx="5">
                  <c:v>41800000</c:v>
                </c:pt>
                <c:pt idx="6">
                  <c:v>41700000</c:v>
                </c:pt>
                <c:pt idx="7">
                  <c:v>53011661.399999999</c:v>
                </c:pt>
                <c:pt idx="8">
                  <c:v>59796180.769999996</c:v>
                </c:pt>
                <c:pt idx="9">
                  <c:v>55336514.900000006</c:v>
                </c:pt>
                <c:pt idx="10">
                  <c:v>62113018.890000001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7F-4079-8E46-D56F2624946E}"/>
            </c:ext>
          </c:extLst>
        </c:ser>
        <c:ser>
          <c:idx val="5"/>
          <c:order val="5"/>
          <c:tx>
            <c:strRef>
              <c:f>'Unmet Need'!$A$90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'Unmet Need'!$B$84:$L$84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'Unmet Need'!$B$90:$L$90</c:f>
              <c:numCache>
                <c:formatCode>"$"#.0,,</c:formatCode>
                <c:ptCount val="11"/>
                <c:pt idx="0">
                  <c:v>133200000</c:v>
                </c:pt>
                <c:pt idx="1">
                  <c:v>151800000</c:v>
                </c:pt>
                <c:pt idx="2">
                  <c:v>152900000</c:v>
                </c:pt>
                <c:pt idx="3">
                  <c:v>242800000</c:v>
                </c:pt>
                <c:pt idx="4">
                  <c:v>217300000</c:v>
                </c:pt>
                <c:pt idx="5">
                  <c:v>220100000</c:v>
                </c:pt>
                <c:pt idx="6">
                  <c:v>232700000</c:v>
                </c:pt>
                <c:pt idx="7">
                  <c:v>227324206.03999996</c:v>
                </c:pt>
                <c:pt idx="8">
                  <c:v>210757582.27999997</c:v>
                </c:pt>
                <c:pt idx="9">
                  <c:v>188432704.02000001</c:v>
                </c:pt>
                <c:pt idx="10">
                  <c:v>185002955.47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7F-4079-8E46-D56F26249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274639192"/>
        <c:axId val="1274631648"/>
      </c:barChart>
      <c:catAx>
        <c:axId val="1274639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74631648"/>
        <c:crosses val="autoZero"/>
        <c:auto val="1"/>
        <c:lblAlgn val="ctr"/>
        <c:lblOffset val="100"/>
        <c:noMultiLvlLbl val="0"/>
      </c:catAx>
      <c:valAx>
        <c:axId val="1274631648"/>
        <c:scaling>
          <c:orientation val="minMax"/>
          <c:max val="3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Dollars in Millions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&quot;$&quot;#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74639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2017-18 NOG Recipients by Sector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F237-4CEA-B7A4-B90C56FE3F47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3-F237-4CEA-B7A4-B90C56FE3F4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F237-4CEA-B7A4-B90C56FE3F47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237-4CEA-B7A4-B90C56FE3F47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9-F237-4CEA-B7A4-B90C56FE3F4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237-4CEA-B7A4-B90C56FE3F4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rgbClr val="0070C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237-4CEA-B7A4-B90C56FE3F4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rgbClr val="00B05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237-4CEA-B7A4-B90C56FE3F4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chemeClr val="accent6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237-4CEA-B7A4-B90C56FE3F4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aseline="0">
                      <a:solidFill>
                        <a:srgbClr val="7030A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F237-4CEA-B7A4-B90C56FE3F4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Totals!$A$22:$A$26</c:f>
              <c:strCache>
                <c:ptCount val="5"/>
                <c:pt idx="0">
                  <c:v>University of Nebraska</c:v>
                </c:pt>
                <c:pt idx="1">
                  <c:v>State Colleges</c:v>
                </c:pt>
                <c:pt idx="2">
                  <c:v>Community Colleges</c:v>
                </c:pt>
                <c:pt idx="3">
                  <c:v>Private Career</c:v>
                </c:pt>
                <c:pt idx="4">
                  <c:v>Independent</c:v>
                </c:pt>
              </c:strCache>
            </c:strRef>
          </c:cat>
          <c:val>
            <c:numRef>
              <c:f>Totals!$B$22:$B$26</c:f>
              <c:numCache>
                <c:formatCode>#,##0</c:formatCode>
                <c:ptCount val="5"/>
                <c:pt idx="0">
                  <c:v>4485</c:v>
                </c:pt>
                <c:pt idx="1">
                  <c:v>1156</c:v>
                </c:pt>
                <c:pt idx="2">
                  <c:v>3663</c:v>
                </c:pt>
                <c:pt idx="3">
                  <c:v>542</c:v>
                </c:pt>
                <c:pt idx="4">
                  <c:v>3003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37-4CEA-B7A4-B90C56FE3F4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2017-18 NOG Recipients by Family Income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Totals!$A$34</c:f>
              <c:strCache>
                <c:ptCount val="1"/>
                <c:pt idx="0">
                  <c:v>Independent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Totals!$B$29:$D$29</c:f>
              <c:strCache>
                <c:ptCount val="3"/>
                <c:pt idx="0">
                  <c:v>0-$19,999</c:v>
                </c:pt>
                <c:pt idx="1">
                  <c:v>$20,000-$39,999</c:v>
                </c:pt>
                <c:pt idx="2">
                  <c:v>$40,000+</c:v>
                </c:pt>
              </c:strCache>
            </c:strRef>
          </c:cat>
          <c:val>
            <c:numRef>
              <c:f>Totals!$B$34:$D$34</c:f>
              <c:numCache>
                <c:formatCode>#,##0</c:formatCode>
                <c:ptCount val="3"/>
                <c:pt idx="0">
                  <c:v>1234</c:v>
                </c:pt>
                <c:pt idx="1">
                  <c:v>783</c:v>
                </c:pt>
                <c:pt idx="2">
                  <c:v>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7D-4246-9192-75AA864EA928}"/>
            </c:ext>
          </c:extLst>
        </c:ser>
        <c:ser>
          <c:idx val="3"/>
          <c:order val="1"/>
          <c:tx>
            <c:strRef>
              <c:f>Totals!$A$33</c:f>
              <c:strCache>
                <c:ptCount val="1"/>
                <c:pt idx="0">
                  <c:v>Private Career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Totals!$B$29:$D$29</c:f>
              <c:strCache>
                <c:ptCount val="3"/>
                <c:pt idx="0">
                  <c:v>0-$19,999</c:v>
                </c:pt>
                <c:pt idx="1">
                  <c:v>$20,000-$39,999</c:v>
                </c:pt>
                <c:pt idx="2">
                  <c:v>$40,000+</c:v>
                </c:pt>
              </c:strCache>
            </c:strRef>
          </c:cat>
          <c:val>
            <c:numRef>
              <c:f>Totals!$B$33:$D$33</c:f>
              <c:numCache>
                <c:formatCode>#,##0</c:formatCode>
                <c:ptCount val="3"/>
                <c:pt idx="0">
                  <c:v>320</c:v>
                </c:pt>
                <c:pt idx="1">
                  <c:v>147</c:v>
                </c:pt>
                <c:pt idx="2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7D-4246-9192-75AA864EA928}"/>
            </c:ext>
          </c:extLst>
        </c:ser>
        <c:ser>
          <c:idx val="2"/>
          <c:order val="2"/>
          <c:tx>
            <c:strRef>
              <c:f>Totals!$A$32</c:f>
              <c:strCache>
                <c:ptCount val="1"/>
                <c:pt idx="0">
                  <c:v>Comm Colleges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Totals!$B$29:$D$29</c:f>
              <c:strCache>
                <c:ptCount val="3"/>
                <c:pt idx="0">
                  <c:v>0-$19,999</c:v>
                </c:pt>
                <c:pt idx="1">
                  <c:v>$20,000-$39,999</c:v>
                </c:pt>
                <c:pt idx="2">
                  <c:v>$40,000+</c:v>
                </c:pt>
              </c:strCache>
            </c:strRef>
          </c:cat>
          <c:val>
            <c:numRef>
              <c:f>Totals!$B$32:$D$32</c:f>
              <c:numCache>
                <c:formatCode>#,##0</c:formatCode>
                <c:ptCount val="3"/>
                <c:pt idx="0">
                  <c:v>1189</c:v>
                </c:pt>
                <c:pt idx="1">
                  <c:v>1106</c:v>
                </c:pt>
                <c:pt idx="2">
                  <c:v>1368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7D-4246-9192-75AA864EA928}"/>
            </c:ext>
          </c:extLst>
        </c:ser>
        <c:ser>
          <c:idx val="1"/>
          <c:order val="3"/>
          <c:tx>
            <c:strRef>
              <c:f>Totals!$A$31</c:f>
              <c:strCache>
                <c:ptCount val="1"/>
                <c:pt idx="0">
                  <c:v>State Colleges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Totals!$B$29:$D$29</c:f>
              <c:strCache>
                <c:ptCount val="3"/>
                <c:pt idx="0">
                  <c:v>0-$19,999</c:v>
                </c:pt>
                <c:pt idx="1">
                  <c:v>$20,000-$39,999</c:v>
                </c:pt>
                <c:pt idx="2">
                  <c:v>$40,000+</c:v>
                </c:pt>
              </c:strCache>
            </c:strRef>
          </c:cat>
          <c:val>
            <c:numRef>
              <c:f>Totals!$B$31:$D$31</c:f>
              <c:numCache>
                <c:formatCode>#,##0</c:formatCode>
                <c:ptCount val="3"/>
                <c:pt idx="0">
                  <c:v>384</c:v>
                </c:pt>
                <c:pt idx="1">
                  <c:v>355</c:v>
                </c:pt>
                <c:pt idx="2">
                  <c:v>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7D-4246-9192-75AA864EA928}"/>
            </c:ext>
          </c:extLst>
        </c:ser>
        <c:ser>
          <c:idx val="0"/>
          <c:order val="4"/>
          <c:tx>
            <c:strRef>
              <c:f>Totals!$A$30</c:f>
              <c:strCache>
                <c:ptCount val="1"/>
                <c:pt idx="0">
                  <c:v>Univ. of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Totals!$B$29:$D$29</c:f>
              <c:strCache>
                <c:ptCount val="3"/>
                <c:pt idx="0">
                  <c:v>0-$19,999</c:v>
                </c:pt>
                <c:pt idx="1">
                  <c:v>$20,000-$39,999</c:v>
                </c:pt>
                <c:pt idx="2">
                  <c:v>$40,000+</c:v>
                </c:pt>
              </c:strCache>
            </c:strRef>
          </c:cat>
          <c:val>
            <c:numRef>
              <c:f>Totals!$B$30:$D$30</c:f>
              <c:numCache>
                <c:formatCode>#,##0</c:formatCode>
                <c:ptCount val="3"/>
                <c:pt idx="0">
                  <c:v>1523</c:v>
                </c:pt>
                <c:pt idx="1">
                  <c:v>1293</c:v>
                </c:pt>
                <c:pt idx="2">
                  <c:v>1669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7D-4246-9192-75AA864EA9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67705216"/>
        <c:axId val="167842176"/>
      </c:barChart>
      <c:lineChart>
        <c:grouping val="standard"/>
        <c:varyColors val="0"/>
        <c:ser>
          <c:idx val="5"/>
          <c:order val="5"/>
          <c:tx>
            <c:strRef>
              <c:f>Totals!$A$35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Totals!$B$29:$D$29</c:f>
              <c:strCache>
                <c:ptCount val="3"/>
                <c:pt idx="0">
                  <c:v>0-$19,999</c:v>
                </c:pt>
                <c:pt idx="1">
                  <c:v>$20,000-$39,999</c:v>
                </c:pt>
                <c:pt idx="2">
                  <c:v>$40,000+</c:v>
                </c:pt>
              </c:strCache>
            </c:strRef>
          </c:cat>
          <c:val>
            <c:numRef>
              <c:f>Totals!$B$35:$D$35</c:f>
              <c:numCache>
                <c:formatCode>#,##0</c:formatCode>
                <c:ptCount val="3"/>
                <c:pt idx="0">
                  <c:v>4650</c:v>
                </c:pt>
                <c:pt idx="1">
                  <c:v>3684</c:v>
                </c:pt>
                <c:pt idx="2">
                  <c:v>4515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B7D-4246-9192-75AA864EA9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705216"/>
        <c:axId val="167842176"/>
      </c:lineChart>
      <c:catAx>
        <c:axId val="167705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7842176"/>
        <c:crosses val="autoZero"/>
        <c:auto val="1"/>
        <c:lblAlgn val="ctr"/>
        <c:lblOffset val="100"/>
        <c:noMultiLvlLbl val="0"/>
      </c:catAx>
      <c:valAx>
        <c:axId val="167842176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1677052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2017-18 Recipients by Sector by Enrollment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Totals!$A$42</c:f>
              <c:strCache>
                <c:ptCount val="1"/>
                <c:pt idx="0">
                  <c:v>Independent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(Totals!$B$37,Totals!$D$37,Totals!$F$37,Totals!$H$37)</c:f>
              <c:strCache>
                <c:ptCount val="4"/>
                <c:pt idx="0">
                  <c:v>Full-Time</c:v>
                </c:pt>
                <c:pt idx="1">
                  <c:v>3/4 Time</c:v>
                </c:pt>
                <c:pt idx="2">
                  <c:v>1/2 Time</c:v>
                </c:pt>
                <c:pt idx="3">
                  <c:v>Less Than 1/2 Time</c:v>
                </c:pt>
              </c:strCache>
            </c:strRef>
          </c:cat>
          <c:val>
            <c:numRef>
              <c:f>(Totals!$B$42,Totals!$D$42,Totals!$F$42,Totals!$H$42)</c:f>
              <c:numCache>
                <c:formatCode>#,##0</c:formatCode>
                <c:ptCount val="4"/>
                <c:pt idx="0">
                  <c:v>2003</c:v>
                </c:pt>
                <c:pt idx="1">
                  <c:v>299</c:v>
                </c:pt>
                <c:pt idx="2">
                  <c:v>452</c:v>
                </c:pt>
                <c:pt idx="3">
                  <c:v>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FE-4547-99F7-BAE5CDC48100}"/>
            </c:ext>
          </c:extLst>
        </c:ser>
        <c:ser>
          <c:idx val="3"/>
          <c:order val="1"/>
          <c:tx>
            <c:strRef>
              <c:f>Totals!$A$41</c:f>
              <c:strCache>
                <c:ptCount val="1"/>
                <c:pt idx="0">
                  <c:v>Private Career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(Totals!$B$37,Totals!$D$37,Totals!$F$37,Totals!$H$37)</c:f>
              <c:strCache>
                <c:ptCount val="4"/>
                <c:pt idx="0">
                  <c:v>Full-Time</c:v>
                </c:pt>
                <c:pt idx="1">
                  <c:v>3/4 Time</c:v>
                </c:pt>
                <c:pt idx="2">
                  <c:v>1/2 Time</c:v>
                </c:pt>
                <c:pt idx="3">
                  <c:v>Less Than 1/2 Time</c:v>
                </c:pt>
              </c:strCache>
            </c:strRef>
          </c:cat>
          <c:val>
            <c:numRef>
              <c:f>(Totals!$B$41,Totals!$D$41,Totals!$F$41,Totals!$H$41)</c:f>
              <c:numCache>
                <c:formatCode>#,##0</c:formatCode>
                <c:ptCount val="4"/>
                <c:pt idx="0">
                  <c:v>406</c:v>
                </c:pt>
                <c:pt idx="1">
                  <c:v>102</c:v>
                </c:pt>
                <c:pt idx="2">
                  <c:v>19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FE-4547-99F7-BAE5CDC48100}"/>
            </c:ext>
          </c:extLst>
        </c:ser>
        <c:ser>
          <c:idx val="2"/>
          <c:order val="2"/>
          <c:tx>
            <c:strRef>
              <c:f>Totals!$A$40</c:f>
              <c:strCache>
                <c:ptCount val="1"/>
                <c:pt idx="0">
                  <c:v>Comm Colleges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(Totals!$B$37,Totals!$D$37,Totals!$F$37,Totals!$H$37)</c:f>
              <c:strCache>
                <c:ptCount val="4"/>
                <c:pt idx="0">
                  <c:v>Full-Time</c:v>
                </c:pt>
                <c:pt idx="1">
                  <c:v>3/4 Time</c:v>
                </c:pt>
                <c:pt idx="2">
                  <c:v>1/2 Time</c:v>
                </c:pt>
                <c:pt idx="3">
                  <c:v>Less Than 1/2 Time</c:v>
                </c:pt>
              </c:strCache>
            </c:strRef>
          </c:cat>
          <c:val>
            <c:numRef>
              <c:f>(Totals!$B$40,Totals!$D$40,Totals!$F$40,Totals!$H$40)</c:f>
              <c:numCache>
                <c:formatCode>#,##0</c:formatCode>
                <c:ptCount val="4"/>
                <c:pt idx="0">
                  <c:v>1537</c:v>
                </c:pt>
                <c:pt idx="1">
                  <c:v>922</c:v>
                </c:pt>
                <c:pt idx="2">
                  <c:v>824</c:v>
                </c:pt>
                <c:pt idx="3">
                  <c:v>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FE-4547-99F7-BAE5CDC48100}"/>
            </c:ext>
          </c:extLst>
        </c:ser>
        <c:ser>
          <c:idx val="1"/>
          <c:order val="3"/>
          <c:tx>
            <c:strRef>
              <c:f>Totals!$A$39</c:f>
              <c:strCache>
                <c:ptCount val="1"/>
                <c:pt idx="0">
                  <c:v>State Colleges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(Totals!$B$37,Totals!$D$37,Totals!$F$37,Totals!$H$37)</c:f>
              <c:strCache>
                <c:ptCount val="4"/>
                <c:pt idx="0">
                  <c:v>Full-Time</c:v>
                </c:pt>
                <c:pt idx="1">
                  <c:v>3/4 Time</c:v>
                </c:pt>
                <c:pt idx="2">
                  <c:v>1/2 Time</c:v>
                </c:pt>
                <c:pt idx="3">
                  <c:v>Less Than 1/2 Time</c:v>
                </c:pt>
              </c:strCache>
            </c:strRef>
          </c:cat>
          <c:val>
            <c:numRef>
              <c:f>(Totals!$B$39,Totals!$D$39,Totals!$F$39,Totals!$H$39)</c:f>
              <c:numCache>
                <c:formatCode>#,##0</c:formatCode>
                <c:ptCount val="4"/>
                <c:pt idx="0">
                  <c:v>926</c:v>
                </c:pt>
                <c:pt idx="1">
                  <c:v>83</c:v>
                </c:pt>
                <c:pt idx="2">
                  <c:v>121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FE-4547-99F7-BAE5CDC48100}"/>
            </c:ext>
          </c:extLst>
        </c:ser>
        <c:ser>
          <c:idx val="0"/>
          <c:order val="4"/>
          <c:tx>
            <c:strRef>
              <c:f>Totals!$A$38</c:f>
              <c:strCache>
                <c:ptCount val="1"/>
                <c:pt idx="0">
                  <c:v>Univ. of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(Totals!$B$37,Totals!$D$37,Totals!$F$37,Totals!$H$37)</c:f>
              <c:strCache>
                <c:ptCount val="4"/>
                <c:pt idx="0">
                  <c:v>Full-Time</c:v>
                </c:pt>
                <c:pt idx="1">
                  <c:v>3/4 Time</c:v>
                </c:pt>
                <c:pt idx="2">
                  <c:v>1/2 Time</c:v>
                </c:pt>
                <c:pt idx="3">
                  <c:v>Less Than 1/2 Time</c:v>
                </c:pt>
              </c:strCache>
            </c:strRef>
          </c:cat>
          <c:val>
            <c:numRef>
              <c:f>(Totals!$B$38,Totals!$D$38,Totals!$F$38,Totals!$H$38)</c:f>
              <c:numCache>
                <c:formatCode>#,##0</c:formatCode>
                <c:ptCount val="4"/>
                <c:pt idx="0">
                  <c:v>3901</c:v>
                </c:pt>
                <c:pt idx="1">
                  <c:v>188</c:v>
                </c:pt>
                <c:pt idx="2">
                  <c:v>373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FE-4547-99F7-BAE5CDC48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5658240"/>
        <c:axId val="85664128"/>
      </c:barChart>
      <c:lineChart>
        <c:grouping val="standard"/>
        <c:varyColors val="0"/>
        <c:ser>
          <c:idx val="5"/>
          <c:order val="5"/>
          <c:tx>
            <c:strRef>
              <c:f>Totals!$A$43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(Totals!$B$37,Totals!$D$37,Totals!$F$37,Totals!$H$37)</c:f>
              <c:strCache>
                <c:ptCount val="4"/>
                <c:pt idx="0">
                  <c:v>Full-Time</c:v>
                </c:pt>
                <c:pt idx="1">
                  <c:v>3/4 Time</c:v>
                </c:pt>
                <c:pt idx="2">
                  <c:v>1/2 Time</c:v>
                </c:pt>
                <c:pt idx="3">
                  <c:v>Less Than 1/2 Time</c:v>
                </c:pt>
              </c:strCache>
            </c:strRef>
          </c:cat>
          <c:val>
            <c:numRef>
              <c:f>(Totals!$B$43,Totals!$D$43,Totals!$F$43,Totals!$H$43)</c:f>
              <c:numCache>
                <c:formatCode>#,##0</c:formatCode>
                <c:ptCount val="4"/>
                <c:pt idx="0">
                  <c:v>8773</c:v>
                </c:pt>
                <c:pt idx="1">
                  <c:v>1594</c:v>
                </c:pt>
                <c:pt idx="2">
                  <c:v>1789</c:v>
                </c:pt>
                <c:pt idx="3">
                  <c:v>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BFE-4547-99F7-BAE5CDC48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58240"/>
        <c:axId val="85664128"/>
      </c:lineChart>
      <c:catAx>
        <c:axId val="85658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5664128"/>
        <c:crosses val="autoZero"/>
        <c:auto val="1"/>
        <c:lblAlgn val="ctr"/>
        <c:lblOffset val="100"/>
        <c:noMultiLvlLbl val="0"/>
      </c:catAx>
      <c:valAx>
        <c:axId val="85664128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856582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NOG Recipients by Sector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Totals!$G$53</c:f>
              <c:strCache>
                <c:ptCount val="1"/>
                <c:pt idx="0">
                  <c:v>Independent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Totals!$H$48:$R$48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Totals!$H$53:$R$53</c:f>
              <c:numCache>
                <c:formatCode>#,##0</c:formatCode>
                <c:ptCount val="11"/>
                <c:pt idx="0">
                  <c:v>2576</c:v>
                </c:pt>
                <c:pt idx="1">
                  <c:v>2534</c:v>
                </c:pt>
                <c:pt idx="2">
                  <c:v>2884</c:v>
                </c:pt>
                <c:pt idx="3">
                  <c:v>2779</c:v>
                </c:pt>
                <c:pt idx="4">
                  <c:v>2968</c:v>
                </c:pt>
                <c:pt idx="5">
                  <c:v>3037</c:v>
                </c:pt>
                <c:pt idx="6">
                  <c:v>3208</c:v>
                </c:pt>
                <c:pt idx="7" formatCode="_(* #,##0_);_(* \(#,##0\);_(* &quot;-&quot;??_);_(@_)">
                  <c:v>2950</c:v>
                </c:pt>
                <c:pt idx="8">
                  <c:v>2956</c:v>
                </c:pt>
                <c:pt idx="9">
                  <c:v>3029</c:v>
                </c:pt>
                <c:pt idx="10">
                  <c:v>3003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B7-4651-85D3-63B1A5D2BBD7}"/>
            </c:ext>
          </c:extLst>
        </c:ser>
        <c:ser>
          <c:idx val="1"/>
          <c:order val="1"/>
          <c:tx>
            <c:strRef>
              <c:f>Totals!$G$52</c:f>
              <c:strCache>
                <c:ptCount val="1"/>
                <c:pt idx="0">
                  <c:v>Private Career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Totals!$H$48:$R$48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Totals!$H$52:$R$52</c:f>
              <c:numCache>
                <c:formatCode>#,##0</c:formatCode>
                <c:ptCount val="11"/>
                <c:pt idx="0">
                  <c:v>1802</c:v>
                </c:pt>
                <c:pt idx="1">
                  <c:v>2180</c:v>
                </c:pt>
                <c:pt idx="2">
                  <c:v>2498</c:v>
                </c:pt>
                <c:pt idx="3">
                  <c:v>2163</c:v>
                </c:pt>
                <c:pt idx="4">
                  <c:v>2051</c:v>
                </c:pt>
                <c:pt idx="5">
                  <c:v>1658</c:v>
                </c:pt>
                <c:pt idx="6">
                  <c:v>1664</c:v>
                </c:pt>
                <c:pt idx="7" formatCode="_(* #,##0_);_(* \(#,##0\);_(* &quot;-&quot;??_);_(@_)">
                  <c:v>1489</c:v>
                </c:pt>
                <c:pt idx="8">
                  <c:v>1195</c:v>
                </c:pt>
                <c:pt idx="9">
                  <c:v>581</c:v>
                </c:pt>
                <c:pt idx="10">
                  <c:v>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B7-4651-85D3-63B1A5D2BBD7}"/>
            </c:ext>
          </c:extLst>
        </c:ser>
        <c:ser>
          <c:idx val="2"/>
          <c:order val="2"/>
          <c:tx>
            <c:strRef>
              <c:f>Totals!$G$51</c:f>
              <c:strCache>
                <c:ptCount val="1"/>
                <c:pt idx="0">
                  <c:v>Comm Colleges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Totals!$H$48:$R$48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Totals!$H$51:$R$51</c:f>
              <c:numCache>
                <c:formatCode>#,##0</c:formatCode>
                <c:ptCount val="11"/>
                <c:pt idx="0">
                  <c:v>4329</c:v>
                </c:pt>
                <c:pt idx="1">
                  <c:v>4550</c:v>
                </c:pt>
                <c:pt idx="2">
                  <c:v>4983</c:v>
                </c:pt>
                <c:pt idx="3">
                  <c:v>5496</c:v>
                </c:pt>
                <c:pt idx="4">
                  <c:v>4746</c:v>
                </c:pt>
                <c:pt idx="5">
                  <c:v>6439</c:v>
                </c:pt>
                <c:pt idx="6">
                  <c:v>6320</c:v>
                </c:pt>
                <c:pt idx="7" formatCode="_(* #,##0_);_(* \(#,##0\);_(* &quot;-&quot;??_);_(@_)">
                  <c:v>6530</c:v>
                </c:pt>
                <c:pt idx="8">
                  <c:v>4492</c:v>
                </c:pt>
                <c:pt idx="9">
                  <c:v>3814</c:v>
                </c:pt>
                <c:pt idx="10">
                  <c:v>3663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B7-4651-85D3-63B1A5D2BBD7}"/>
            </c:ext>
          </c:extLst>
        </c:ser>
        <c:ser>
          <c:idx val="3"/>
          <c:order val="3"/>
          <c:tx>
            <c:strRef>
              <c:f>Totals!$G$50</c:f>
              <c:strCache>
                <c:ptCount val="1"/>
                <c:pt idx="0">
                  <c:v>State Colleges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Totals!$H$48:$R$48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Totals!$H$50:$R$50</c:f>
              <c:numCache>
                <c:formatCode>#,##0</c:formatCode>
                <c:ptCount val="11"/>
                <c:pt idx="0">
                  <c:v>1057</c:v>
                </c:pt>
                <c:pt idx="1">
                  <c:v>1017</c:v>
                </c:pt>
                <c:pt idx="2">
                  <c:v>1247</c:v>
                </c:pt>
                <c:pt idx="3">
                  <c:v>1124</c:v>
                </c:pt>
                <c:pt idx="4">
                  <c:v>934</c:v>
                </c:pt>
                <c:pt idx="5">
                  <c:v>996</c:v>
                </c:pt>
                <c:pt idx="6">
                  <c:v>1090</c:v>
                </c:pt>
                <c:pt idx="7" formatCode="_(* #,##0_);_(* \(#,##0\);_(* &quot;-&quot;??_);_(@_)">
                  <c:v>1109</c:v>
                </c:pt>
                <c:pt idx="8">
                  <c:v>1053</c:v>
                </c:pt>
                <c:pt idx="9">
                  <c:v>1160</c:v>
                </c:pt>
                <c:pt idx="10">
                  <c:v>1156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B7-4651-85D3-63B1A5D2BBD7}"/>
            </c:ext>
          </c:extLst>
        </c:ser>
        <c:ser>
          <c:idx val="4"/>
          <c:order val="4"/>
          <c:tx>
            <c:strRef>
              <c:f>Totals!$G$49</c:f>
              <c:strCache>
                <c:ptCount val="1"/>
                <c:pt idx="0">
                  <c:v>Univ. of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Totals!$H$48:$R$48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Totals!$H$49:$R$49</c:f>
              <c:numCache>
                <c:formatCode>#,##0</c:formatCode>
                <c:ptCount val="11"/>
                <c:pt idx="0">
                  <c:v>3394</c:v>
                </c:pt>
                <c:pt idx="1">
                  <c:v>3825</c:v>
                </c:pt>
                <c:pt idx="2">
                  <c:v>4092</c:v>
                </c:pt>
                <c:pt idx="3">
                  <c:v>3994</c:v>
                </c:pt>
                <c:pt idx="4">
                  <c:v>3540</c:v>
                </c:pt>
                <c:pt idx="5">
                  <c:v>3627</c:v>
                </c:pt>
                <c:pt idx="6">
                  <c:v>3662</c:v>
                </c:pt>
                <c:pt idx="7" formatCode="_(* #,##0_);_(* \(#,##0\);_(* &quot;-&quot;??_);_(@_)">
                  <c:v>3865</c:v>
                </c:pt>
                <c:pt idx="8">
                  <c:v>4043</c:v>
                </c:pt>
                <c:pt idx="9">
                  <c:v>4344</c:v>
                </c:pt>
                <c:pt idx="10">
                  <c:v>4485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B7-4651-85D3-63B1A5D2B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85682432"/>
        <c:axId val="85700608"/>
      </c:barChart>
      <c:lineChart>
        <c:grouping val="standard"/>
        <c:varyColors val="0"/>
        <c:ser>
          <c:idx val="5"/>
          <c:order val="5"/>
          <c:tx>
            <c:strRef>
              <c:f>Totals!$G$54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Totals!$H$48:$R$48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Totals!$H$54:$R$54</c:f>
              <c:numCache>
                <c:formatCode>#,##0</c:formatCode>
                <c:ptCount val="11"/>
                <c:pt idx="0">
                  <c:v>13158</c:v>
                </c:pt>
                <c:pt idx="1">
                  <c:v>14106</c:v>
                </c:pt>
                <c:pt idx="2">
                  <c:v>15704</c:v>
                </c:pt>
                <c:pt idx="3">
                  <c:v>15556</c:v>
                </c:pt>
                <c:pt idx="4">
                  <c:v>14239</c:v>
                </c:pt>
                <c:pt idx="5">
                  <c:v>15757</c:v>
                </c:pt>
                <c:pt idx="6">
                  <c:v>15944</c:v>
                </c:pt>
                <c:pt idx="7" formatCode="_(* #,##0_);_(* \(#,##0\);_(* &quot;-&quot;??_);_(@_)">
                  <c:v>15943</c:v>
                </c:pt>
                <c:pt idx="8">
                  <c:v>13739</c:v>
                </c:pt>
                <c:pt idx="9">
                  <c:v>12928</c:v>
                </c:pt>
                <c:pt idx="10">
                  <c:v>12849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4B7-4651-85D3-63B1A5D2B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2432"/>
        <c:axId val="85700608"/>
      </c:lineChart>
      <c:catAx>
        <c:axId val="85682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5700608"/>
        <c:crosses val="autoZero"/>
        <c:auto val="1"/>
        <c:lblAlgn val="ctr"/>
        <c:lblOffset val="100"/>
        <c:noMultiLvlLbl val="0"/>
      </c:catAx>
      <c:valAx>
        <c:axId val="857006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Students</a:t>
                </a:r>
              </a:p>
            </c:rich>
          </c:tx>
          <c:overlay val="0"/>
        </c:title>
        <c:numFmt formatCode="#,##0" sourceLinked="1"/>
        <c:majorTickMark val="none"/>
        <c:minorTickMark val="none"/>
        <c:tickLblPos val="nextTo"/>
        <c:crossAx val="856824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70AEA7-3425-4F7A-9C93-58E62AEBD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04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AA953B-EB64-4C92-90DE-121588957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83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AA953B-EB64-4C92-90DE-1215889572A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45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AA953B-EB64-4C92-90DE-1215889572A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88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AA953B-EB64-4C92-90DE-1215889572A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42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AD978-CD20-44CF-929A-A0D4EF946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7C716-BE14-4C90-96D2-5FBA42782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491FC-4178-46F3-8477-8CDEDC2B9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E050F-16FD-4253-B0A2-B2A858141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278CD-D525-4B2E-B385-D5E1F490F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CB4A5-4C18-49DA-B770-A2463CED1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01E17-ACEA-4B60-B412-4FEB710AE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D8ADC-CC27-4B30-926D-EE573F3BB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25ED8-5EE7-4DE7-9FAA-AC0D5B0F9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13FBF-04CD-4CD0-8EC7-EE51EE9B8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A092C-35C0-453C-8A83-EB1C086BE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C65FDF-D3C6-4CE3-88CF-6E06A03DE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State Update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 Ritchie Morrow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CCPE Financial Aid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29, 2019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2800" dirty="0"/>
          </a:p>
        </p:txBody>
      </p:sp>
      <p:pic>
        <p:nvPicPr>
          <p:cNvPr id="1027" name="Picture 3" descr="C:\Users\Financial Aid Coord\Documents\Office Stuff\Logo\ccpe-logo-horizontal-color-L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"/>
            <a:ext cx="7010400" cy="147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966487"/>
              </p:ext>
            </p:extLst>
          </p:nvPr>
        </p:nvGraphicFramePr>
        <p:xfrm>
          <a:off x="457200" y="381000"/>
          <a:ext cx="8229599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003786"/>
              </p:ext>
            </p:extLst>
          </p:nvPr>
        </p:nvGraphicFramePr>
        <p:xfrm>
          <a:off x="457200" y="228600"/>
          <a:ext cx="8229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57400" y="1524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2017-18 NOG 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881051"/>
              </p:ext>
            </p:extLst>
          </p:nvPr>
        </p:nvGraphicFramePr>
        <p:xfrm>
          <a:off x="457198" y="685804"/>
          <a:ext cx="8229601" cy="5562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6431">
                  <a:extLst>
                    <a:ext uri="{9D8B030D-6E8A-4147-A177-3AD203B41FA5}">
                      <a16:colId xmlns:a16="http://schemas.microsoft.com/office/drawing/2014/main" val="2974505616"/>
                    </a:ext>
                  </a:extLst>
                </a:gridCol>
                <a:gridCol w="1471375">
                  <a:extLst>
                    <a:ext uri="{9D8B030D-6E8A-4147-A177-3AD203B41FA5}">
                      <a16:colId xmlns:a16="http://schemas.microsoft.com/office/drawing/2014/main" val="4058044492"/>
                    </a:ext>
                  </a:extLst>
                </a:gridCol>
                <a:gridCol w="1471375">
                  <a:extLst>
                    <a:ext uri="{9D8B030D-6E8A-4147-A177-3AD203B41FA5}">
                      <a16:colId xmlns:a16="http://schemas.microsoft.com/office/drawing/2014/main" val="229193172"/>
                    </a:ext>
                  </a:extLst>
                </a:gridCol>
                <a:gridCol w="1341548">
                  <a:extLst>
                    <a:ext uri="{9D8B030D-6E8A-4147-A177-3AD203B41FA5}">
                      <a16:colId xmlns:a16="http://schemas.microsoft.com/office/drawing/2014/main" val="3566531657"/>
                    </a:ext>
                  </a:extLst>
                </a:gridCol>
                <a:gridCol w="1287452">
                  <a:extLst>
                    <a:ext uri="{9D8B030D-6E8A-4147-A177-3AD203B41FA5}">
                      <a16:colId xmlns:a16="http://schemas.microsoft.com/office/drawing/2014/main" val="3913703214"/>
                    </a:ext>
                  </a:extLst>
                </a:gridCol>
                <a:gridCol w="811420">
                  <a:extLst>
                    <a:ext uri="{9D8B030D-6E8A-4147-A177-3AD203B41FA5}">
                      <a16:colId xmlns:a16="http://schemas.microsoft.com/office/drawing/2014/main" val="544918738"/>
                    </a:ext>
                  </a:extLst>
                </a:gridCol>
              </a:tblGrid>
              <a:tr h="7712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Sector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# and % of Eligible Students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# and % of NOG Recipients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% of Elig who Received NOG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 and % of NOG Awarded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Average NOG Award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1345592"/>
                  </a:ext>
                </a:extLst>
              </a:tr>
              <a:tr h="39732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University of Nebraska (5)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12,045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4,485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37.2%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$9,008,975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$2,008.69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750174"/>
                  </a:ext>
                </a:extLst>
              </a:tr>
              <a:tr h="397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33.4%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34.9%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51.8%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970548"/>
                  </a:ext>
                </a:extLst>
              </a:tr>
              <a:tr h="39732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State Colleges (3)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2,128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1,156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54.3%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$1,288,630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$1,114.73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7942428"/>
                  </a:ext>
                </a:extLst>
              </a:tr>
              <a:tr h="397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5.9%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9.0%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7.4%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43483"/>
                  </a:ext>
                </a:extLst>
              </a:tr>
              <a:tr h="39732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Community Colleges (6)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16,027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3,663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22.9%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$2,615,351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$713.99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0034927"/>
                  </a:ext>
                </a:extLst>
              </a:tr>
              <a:tr h="397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44.5%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28.5%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390789"/>
                  </a:ext>
                </a:extLst>
              </a:tr>
              <a:tr h="39732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Private Career Schools (9)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1,185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542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45.7%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$1,107,057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$2,042.54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1565830"/>
                  </a:ext>
                </a:extLst>
              </a:tr>
              <a:tr h="397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3.3%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4.2%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6.4%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792755"/>
                  </a:ext>
                </a:extLst>
              </a:tr>
              <a:tr h="39732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Independent Colleges &amp; Universities (17)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4,643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3,003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64.7%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$3,372,485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$1,123.04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491311"/>
                  </a:ext>
                </a:extLst>
              </a:tr>
              <a:tr h="397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12.9%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23.4%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19.4%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01201"/>
                  </a:ext>
                </a:extLst>
              </a:tr>
              <a:tr h="39732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36,028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12,849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35.7%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$17,392,498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$1,353.61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0427779"/>
                  </a:ext>
                </a:extLst>
              </a:tr>
              <a:tr h="420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100.0%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100.0%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100.0%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02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5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472376"/>
              </p:ext>
            </p:extLst>
          </p:nvPr>
        </p:nvGraphicFramePr>
        <p:xfrm>
          <a:off x="457201" y="3810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67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2019-20 Funding (Preliminary)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NOG</a:t>
            </a:r>
            <a:endParaRPr lang="en-US" dirty="0"/>
          </a:p>
          <a:p>
            <a:pPr lvl="1"/>
            <a:r>
              <a:rPr lang="en-US" dirty="0" smtClean="0"/>
              <a:t>General </a:t>
            </a:r>
            <a:r>
              <a:rPr lang="en-US" dirty="0"/>
              <a:t>Funds – </a:t>
            </a:r>
            <a:r>
              <a:rPr lang="en-US" dirty="0" smtClean="0"/>
              <a:t>Level Funded at $6,593,430</a:t>
            </a:r>
            <a:endParaRPr lang="en-US" dirty="0"/>
          </a:p>
          <a:p>
            <a:pPr lvl="1"/>
            <a:r>
              <a:rPr lang="en-US" dirty="0"/>
              <a:t>Lottery Funds </a:t>
            </a:r>
            <a:r>
              <a:rPr lang="en-US" dirty="0" smtClean="0"/>
              <a:t>–spending authority </a:t>
            </a:r>
            <a:r>
              <a:rPr lang="en-US" dirty="0"/>
              <a:t>increased to </a:t>
            </a:r>
            <a:r>
              <a:rPr lang="en-US" dirty="0" smtClean="0"/>
              <a:t>$12,000,000 (5.6% increase over 2018-19)</a:t>
            </a:r>
          </a:p>
          <a:p>
            <a:r>
              <a:rPr lang="en-US" dirty="0" smtClean="0"/>
              <a:t>ACE</a:t>
            </a:r>
          </a:p>
          <a:p>
            <a:pPr lvl="1"/>
            <a:r>
              <a:rPr lang="en-US" dirty="0" smtClean="0"/>
              <a:t>General Funds - $1,100,000 (10.4% increase over 2018-19)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			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2019-20 NOG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sent out mid June</a:t>
            </a:r>
          </a:p>
          <a:p>
            <a:pPr lvl="1"/>
            <a:r>
              <a:rPr lang="en-US" dirty="0" smtClean="0"/>
              <a:t>Due June 28</a:t>
            </a:r>
          </a:p>
          <a:p>
            <a:r>
              <a:rPr lang="en-US" dirty="0" smtClean="0"/>
              <a:t>Allocations sent out week of July 8</a:t>
            </a:r>
          </a:p>
          <a:p>
            <a:r>
              <a:rPr lang="en-US" dirty="0" smtClean="0"/>
              <a:t>Missing many FY18 Financial Audits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9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Rebuilding submission site</a:t>
            </a:r>
          </a:p>
          <a:p>
            <a:r>
              <a:rPr lang="en-US" dirty="0" smtClean="0"/>
              <a:t>New login/password</a:t>
            </a:r>
          </a:p>
          <a:p>
            <a:pPr lvl="1"/>
            <a:r>
              <a:rPr lang="en-US" dirty="0" smtClean="0"/>
              <a:t>Will be created for you</a:t>
            </a:r>
          </a:p>
          <a:p>
            <a:r>
              <a:rPr lang="en-US" dirty="0" smtClean="0"/>
              <a:t>Up and running later this year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0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Committee</a:t>
            </a:r>
          </a:p>
          <a:p>
            <a:pPr lvl="1"/>
            <a:r>
              <a:rPr lang="en-US" dirty="0" smtClean="0"/>
              <a:t>LB104 – maintain lottery distribution to the NOG through </a:t>
            </a:r>
            <a:r>
              <a:rPr lang="en-US" dirty="0" smtClean="0"/>
              <a:t>2026-27</a:t>
            </a:r>
          </a:p>
          <a:p>
            <a:pPr lvl="1"/>
            <a:r>
              <a:rPr lang="en-US" dirty="0"/>
              <a:t>LB294 – Governor’s budget request; includes the Nebraska Talent Scholarship (would award 250 scholarships to students at UN and SC campuses and 65 scholarships at CC to students in high-need programs)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1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Committee</a:t>
            </a:r>
          </a:p>
          <a:p>
            <a:pPr lvl="1"/>
            <a:r>
              <a:rPr lang="en-US" dirty="0" smtClean="0"/>
              <a:t>LB544 </a:t>
            </a:r>
            <a:r>
              <a:rPr lang="en-US" dirty="0"/>
              <a:t>– Creates Meadowlark Scholarship Program (would deposit $100 at birth whose parents have opted in to participate; students would receive scholarship to help with college educational costs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LB563 – Creates Access College Early (ACE) Tech Promise Scholarship (provide scholarships to ACE recipients who took at least two dual credit courses in a high-need career program of study)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8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Committee</a:t>
            </a:r>
          </a:p>
          <a:p>
            <a:pPr lvl="1"/>
            <a:r>
              <a:rPr lang="en-US" dirty="0" smtClean="0"/>
              <a:t>LB568 </a:t>
            </a:r>
            <a:r>
              <a:rPr lang="en-US" dirty="0"/>
              <a:t>– Removes sunset clause for lottery funds to the </a:t>
            </a:r>
            <a:r>
              <a:rPr lang="en-US" dirty="0" smtClean="0"/>
              <a:t>NOG</a:t>
            </a:r>
          </a:p>
          <a:p>
            <a:pPr lvl="1"/>
            <a:r>
              <a:rPr lang="en-US" dirty="0"/>
              <a:t>LB639 – Creates H3 Careers Scholarship, administered by Department of Labor (would award scholarships to students attending public institutions majoring in an H3 career)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195336"/>
              </p:ext>
            </p:extLst>
          </p:nvPr>
        </p:nvGraphicFramePr>
        <p:xfrm>
          <a:off x="457200" y="381000"/>
          <a:ext cx="8229600" cy="574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401984"/>
              </p:ext>
            </p:extLst>
          </p:nvPr>
        </p:nvGraphicFramePr>
        <p:xfrm>
          <a:off x="457201" y="533399"/>
          <a:ext cx="8305800" cy="559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012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Committee</a:t>
            </a:r>
          </a:p>
          <a:p>
            <a:pPr lvl="1"/>
            <a:r>
              <a:rPr lang="en-US" dirty="0" smtClean="0"/>
              <a:t>LB650 </a:t>
            </a:r>
            <a:r>
              <a:rPr lang="en-US" dirty="0"/>
              <a:t>– Creates Teach for Nebraska Summer Program (would cover cost for high school students to participate in a summer 6-week program at UNK or UNO) &amp; Teach for Nebraska Scholarship Program (would provide scholarship for students who completed the summer program enrolled in a teacher </a:t>
            </a:r>
            <a:r>
              <a:rPr lang="en-US" dirty="0" err="1"/>
              <a:t>ed</a:t>
            </a:r>
            <a:r>
              <a:rPr lang="en-US" dirty="0"/>
              <a:t> program at a postsecondary institution)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4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File</a:t>
            </a:r>
            <a:endParaRPr lang="en-US" dirty="0" smtClean="0"/>
          </a:p>
          <a:p>
            <a:pPr lvl="1"/>
            <a:r>
              <a:rPr lang="en-US" dirty="0"/>
              <a:t>LB180 (Speaker Priority) – Change program eligibility criteria under the Community College GAP Assistance Program Act (would add short for-credit programs that are not Pell eligible)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6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4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621837"/>
              </p:ext>
            </p:extLst>
          </p:nvPr>
        </p:nvGraphicFramePr>
        <p:xfrm>
          <a:off x="457200" y="4572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705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465952"/>
              </p:ext>
            </p:extLst>
          </p:nvPr>
        </p:nvGraphicFramePr>
        <p:xfrm>
          <a:off x="457200" y="5334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890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006868"/>
              </p:ext>
            </p:extLst>
          </p:nvPr>
        </p:nvGraphicFramePr>
        <p:xfrm>
          <a:off x="457200" y="3810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697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2017-18 NOG Info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$17,392,498 awarded</a:t>
            </a:r>
          </a:p>
          <a:p>
            <a:pPr marL="0" indent="0" eaLnBrk="1" hangingPunct="1">
              <a:buNone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12,849 students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received 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Nebraska Opportunity Grant</a:t>
            </a:r>
          </a:p>
          <a:p>
            <a:pPr marL="0" indent="0" eaLnBrk="1" hangingPunct="1">
              <a:buNone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Average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Grant -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$1,353.61</a:t>
            </a:r>
          </a:p>
          <a:p>
            <a:pPr eaLnBrk="1" hangingPunct="1"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3603672"/>
              </p:ext>
            </p:extLst>
          </p:nvPr>
        </p:nvGraphicFramePr>
        <p:xfrm>
          <a:off x="457200" y="4572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360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934100"/>
              </p:ext>
            </p:extLst>
          </p:nvPr>
        </p:nvGraphicFramePr>
        <p:xfrm>
          <a:off x="457200" y="381000"/>
          <a:ext cx="8229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493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E050F-16FD-4253-B0A2-B2A8581411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Coordinating Commission for Postsecondary Education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414903"/>
              </p:ext>
            </p:extLst>
          </p:nvPr>
        </p:nvGraphicFramePr>
        <p:xfrm>
          <a:off x="457200" y="381000"/>
          <a:ext cx="8229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26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24773</TotalTime>
  <Words>826</Words>
  <Application>Microsoft Office PowerPoint</Application>
  <PresentationFormat>On-screen Show (4:3)</PresentationFormat>
  <Paragraphs>192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Custom Design</vt:lpstr>
      <vt:lpstr>State Update</vt:lpstr>
      <vt:lpstr>PowerPoint Presentation</vt:lpstr>
      <vt:lpstr>PowerPoint Presentation</vt:lpstr>
      <vt:lpstr>PowerPoint Presentation</vt:lpstr>
      <vt:lpstr>PowerPoint Presentation</vt:lpstr>
      <vt:lpstr>2017-18 NOG Info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2019-20 Funding (Preliminary)</vt:lpstr>
      <vt:lpstr>2019-20 NOG</vt:lpstr>
      <vt:lpstr>NOG Website</vt:lpstr>
      <vt:lpstr>2019 Legislation</vt:lpstr>
      <vt:lpstr>2019 Legislation</vt:lpstr>
      <vt:lpstr>2019 Legislation</vt:lpstr>
      <vt:lpstr>2019 Legislation</vt:lpstr>
      <vt:lpstr>2019 Legislation</vt:lpstr>
      <vt:lpstr>State Update</vt:lpstr>
    </vt:vector>
  </TitlesOfParts>
  <Company>CCPE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J. Ritchie Morrow</dc:creator>
  <cp:lastModifiedBy>Morrow, Ritchie</cp:lastModifiedBy>
  <cp:revision>318</cp:revision>
  <cp:lastPrinted>2015-11-12T18:11:34Z</cp:lastPrinted>
  <dcterms:created xsi:type="dcterms:W3CDTF">2005-01-13T17:05:23Z</dcterms:created>
  <dcterms:modified xsi:type="dcterms:W3CDTF">2019-04-02T17:40:42Z</dcterms:modified>
</cp:coreProperties>
</file>